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84" r:id="rId3"/>
    <p:sldId id="280" r:id="rId4"/>
    <p:sldId id="281" r:id="rId5"/>
    <p:sldId id="282" r:id="rId6"/>
    <p:sldId id="283" r:id="rId7"/>
    <p:sldId id="258" r:id="rId8"/>
    <p:sldId id="260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4" r:id="rId17"/>
    <p:sldId id="271" r:id="rId18"/>
    <p:sldId id="285" r:id="rId19"/>
    <p:sldId id="279" r:id="rId20"/>
    <p:sldId id="286" r:id="rId21"/>
    <p:sldId id="259" r:id="rId22"/>
    <p:sldId id="262" r:id="rId2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3018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F6E9B-5A77-412A-AF32-427465C728E8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ECDA2-18CB-4589-A239-3A1B07B1E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83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1AB81C-844C-4439-912A-BB2C02EE9C7D}" type="slidenum">
              <a:rPr lang="en-US"/>
              <a:pPr/>
              <a:t>2</a:t>
            </a:fld>
            <a:endParaRPr lang="en-US"/>
          </a:p>
        </p:txBody>
      </p:sp>
      <p:sp>
        <p:nvSpPr>
          <p:cNvPr id="1587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143125" y="685800"/>
            <a:ext cx="257175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2778C4-63A9-4CBD-B072-7DA0D2BF6624}" type="slidenum">
              <a:rPr lang="en-US"/>
              <a:pPr/>
              <a:t>14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2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53C841-4B20-4AA9-A8CC-291E735E2730}" type="slidenum">
              <a:rPr lang="en-US"/>
              <a:pPr/>
              <a:t>15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31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DA5F-8669-4218-9129-0763823D065E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62C6-2455-4975-BEAB-57EBEF71F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0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DA5F-8669-4218-9129-0763823D065E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62C6-2455-4975-BEAB-57EBEF71F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42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DA5F-8669-4218-9129-0763823D065E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62C6-2455-4975-BEAB-57EBEF71F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71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DA5F-8669-4218-9129-0763823D065E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62C6-2455-4975-BEAB-57EBEF71F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03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DA5F-8669-4218-9129-0763823D065E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62C6-2455-4975-BEAB-57EBEF71F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0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DA5F-8669-4218-9129-0763823D065E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62C6-2455-4975-BEAB-57EBEF71F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80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DA5F-8669-4218-9129-0763823D065E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62C6-2455-4975-BEAB-57EBEF71F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42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DA5F-8669-4218-9129-0763823D065E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62C6-2455-4975-BEAB-57EBEF71F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7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DA5F-8669-4218-9129-0763823D065E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62C6-2455-4975-BEAB-57EBEF71F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4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DA5F-8669-4218-9129-0763823D065E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62C6-2455-4975-BEAB-57EBEF71F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8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DA5F-8669-4218-9129-0763823D065E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62C6-2455-4975-BEAB-57EBEF71F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3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2DA5F-8669-4218-9129-0763823D065E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962C6-2455-4975-BEAB-57EBEF71F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7.jpeg"/><Relationship Id="rId4" Type="http://schemas.openxmlformats.org/officeDocument/2006/relationships/image" Target="../media/image25.jpeg"/><Relationship Id="rId9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33.wmf"/><Relationship Id="rId18" Type="http://schemas.openxmlformats.org/officeDocument/2006/relationships/oleObject" Target="../embeddings/oleObject12.bin"/><Relationship Id="rId3" Type="http://schemas.openxmlformats.org/officeDocument/2006/relationships/image" Target="../media/image35.jpeg"/><Relationship Id="rId21" Type="http://schemas.openxmlformats.org/officeDocument/2006/relationships/oleObject" Target="../embeddings/oleObject14.bin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7.bin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3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5" Type="http://schemas.openxmlformats.org/officeDocument/2006/relationships/oleObject" Target="../embeddings/oleObject9.bin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34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9"/>
          <p:cNvSpPr>
            <a:spLocks noChangeArrowheads="1"/>
          </p:cNvSpPr>
          <p:nvPr/>
        </p:nvSpPr>
        <p:spPr bwMode="auto">
          <a:xfrm>
            <a:off x="457200" y="381000"/>
            <a:ext cx="59544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>
                <a:latin typeface="Arial" pitchFamily="34" charset="0"/>
              </a:rPr>
              <a:t>1 2 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</a:rPr>
              <a:t>3 4</a:t>
            </a:r>
            <a:r>
              <a:rPr lang="en-US" sz="4000" b="1" dirty="0">
                <a:latin typeface="Arial" pitchFamily="34" charset="0"/>
              </a:rPr>
              <a:t> </a:t>
            </a:r>
            <a:r>
              <a:rPr lang="en-US" sz="4000" b="1" dirty="0">
                <a:solidFill>
                  <a:srgbClr val="00B050"/>
                </a:solidFill>
                <a:latin typeface="Arial" pitchFamily="34" charset="0"/>
              </a:rPr>
              <a:t>5</a:t>
            </a:r>
            <a:r>
              <a:rPr lang="en-US" sz="4000" b="1" dirty="0">
                <a:latin typeface="Arial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</a:rPr>
              <a:t>6</a:t>
            </a:r>
            <a:r>
              <a:rPr lang="en-US" sz="4000" b="1" dirty="0">
                <a:latin typeface="Arial" pitchFamily="34" charset="0"/>
              </a:rPr>
              <a:t> </a:t>
            </a:r>
            <a:r>
              <a:rPr lang="en-US" sz="4000" b="1" dirty="0">
                <a:solidFill>
                  <a:srgbClr val="00B0F0"/>
                </a:solidFill>
                <a:latin typeface="Arial" pitchFamily="34" charset="0"/>
              </a:rPr>
              <a:t>7</a:t>
            </a:r>
            <a:r>
              <a:rPr lang="en-US" sz="4000" b="1" dirty="0">
                <a:latin typeface="Arial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</a:rPr>
              <a:t>8</a:t>
            </a:r>
            <a:r>
              <a:rPr lang="en-US" sz="4000" b="1" dirty="0">
                <a:latin typeface="Arial" pitchFamily="34" charset="0"/>
              </a:rPr>
              <a:t> </a:t>
            </a:r>
            <a:r>
              <a:rPr lang="en-US" sz="4000" b="1" dirty="0">
                <a:solidFill>
                  <a:srgbClr val="00B0F0"/>
                </a:solidFill>
                <a:latin typeface="Arial" pitchFamily="34" charset="0"/>
              </a:rPr>
              <a:t>9</a:t>
            </a:r>
            <a:r>
              <a:rPr lang="en-US" sz="4000" b="1" dirty="0">
                <a:latin typeface="Arial" pitchFamily="34" charset="0"/>
              </a:rPr>
              <a:t> </a:t>
            </a:r>
            <a:r>
              <a:rPr lang="en-US" sz="4000" b="1" dirty="0">
                <a:solidFill>
                  <a:srgbClr val="00B050"/>
                </a:solidFill>
                <a:latin typeface="Arial" pitchFamily="34" charset="0"/>
              </a:rPr>
              <a:t>10</a:t>
            </a:r>
            <a:r>
              <a:rPr lang="en-US" sz="4000" b="1" dirty="0">
                <a:latin typeface="Arial" pitchFamily="34" charset="0"/>
              </a:rPr>
              <a:t> </a:t>
            </a:r>
            <a:r>
              <a:rPr lang="en-US" sz="4000" b="1" dirty="0">
                <a:solidFill>
                  <a:srgbClr val="00B0F0"/>
                </a:solidFill>
                <a:latin typeface="Arial" pitchFamily="34" charset="0"/>
              </a:rPr>
              <a:t>11</a:t>
            </a:r>
            <a:r>
              <a:rPr lang="en-US" sz="4000" b="1" dirty="0">
                <a:latin typeface="Arial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</a:rPr>
              <a:t>12</a:t>
            </a: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072225" y="1668031"/>
            <a:ext cx="472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Arial" pitchFamily="34" charset="0"/>
              </a:rPr>
              <a:t>The numbers </a:t>
            </a:r>
            <a:r>
              <a:rPr lang="en-US" sz="2400" b="1" dirty="0" smtClean="0">
                <a:latin typeface="Arial" pitchFamily="34" charset="0"/>
              </a:rPr>
              <a:t>1-12</a:t>
            </a:r>
            <a:br>
              <a:rPr lang="en-US" sz="2400" b="1" dirty="0" smtClean="0">
                <a:latin typeface="Arial" pitchFamily="34" charset="0"/>
              </a:rPr>
            </a:br>
            <a:r>
              <a:rPr lang="en-US" sz="2400" b="1" dirty="0" smtClean="0">
                <a:latin typeface="Arial" pitchFamily="34" charset="0"/>
              </a:rPr>
              <a:t>naturally form </a:t>
            </a:r>
            <a:r>
              <a:rPr lang="en-US" sz="2400" b="1" dirty="0">
                <a:solidFill>
                  <a:schemeClr val="accent2"/>
                </a:solidFill>
                <a:latin typeface="Arial" pitchFamily="34" charset="0"/>
              </a:rPr>
              <a:t>four </a:t>
            </a:r>
            <a:r>
              <a:rPr lang="en-US" sz="2400" b="1" dirty="0" smtClean="0">
                <a:solidFill>
                  <a:schemeClr val="accent2"/>
                </a:solidFill>
                <a:latin typeface="Arial" pitchFamily="34" charset="0"/>
              </a:rPr>
              <a:t>groups</a:t>
            </a:r>
            <a:endParaRPr lang="en-US" sz="2400" b="1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6" name="Rectangle 1031"/>
          <p:cNvSpPr>
            <a:spLocks noChangeArrowheads="1"/>
          </p:cNvSpPr>
          <p:nvPr/>
        </p:nvSpPr>
        <p:spPr bwMode="auto">
          <a:xfrm>
            <a:off x="1224625" y="1591831"/>
            <a:ext cx="4419600" cy="990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123617"/>
            <a:ext cx="6858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</a:rPr>
              <a:t>First Principles: 1, 2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</a:rPr>
              <a:t>Numbers of Structure: 3, 4, 6, 8, 12</a:t>
            </a:r>
          </a:p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</a:rPr>
              <a:t>Numbers of Life: 5, 10</a:t>
            </a:r>
          </a:p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</a:rPr>
              <a:t>Numbers of Mystery: 7, 9, 11</a:t>
            </a:r>
            <a:endParaRPr lang="en-US" sz="2800" b="1" dirty="0">
              <a:solidFill>
                <a:srgbClr val="00B0F0"/>
              </a:solidFill>
              <a:latin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8600" y="3123616"/>
            <a:ext cx="6477000" cy="9911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66800" y="6376158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Michael S. Schneider</a:t>
            </a:r>
          </a:p>
          <a:p>
            <a:pPr algn="ctr"/>
            <a:r>
              <a:rPr lang="en-US" dirty="0" smtClean="0"/>
              <a:t>www.constructingtheuniverse.com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27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mss\Beginner's Guide\6\snowflake and heraldr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889" y="63500"/>
            <a:ext cx="4846637" cy="9015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444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5276" y="1524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itchFamily="34" charset="0"/>
              </a:rPr>
              <a:t>4 – 8 - 12</a:t>
            </a:r>
            <a:endParaRPr lang="en-US" sz="4000" b="1" dirty="0">
              <a:solidFill>
                <a:srgbClr val="00B0F0"/>
              </a:solidFill>
              <a:latin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5" y="1419726"/>
            <a:ext cx="6315456" cy="22738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8773" y="2715126"/>
            <a:ext cx="1379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points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573812" y="2715126"/>
            <a:ext cx="1379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points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876371" y="2743200"/>
            <a:ext cx="1379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points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2007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88392"/>
            <a:ext cx="6419088" cy="89672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43400" y="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Page 40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5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88392"/>
            <a:ext cx="6443472" cy="89672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10605" y="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Page 50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28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ss\Beginner's Guide\4\constructing a square.jpg"/>
          <p:cNvPicPr>
            <a:picLocks noChangeAspect="1" noChangeArrowheads="1"/>
          </p:cNvPicPr>
          <p:nvPr/>
        </p:nvPicPr>
        <p:blipFill>
          <a:blip r:embed="rId4" cstate="print"/>
          <a:srcRect b="33659"/>
          <a:stretch>
            <a:fillRect/>
          </a:stretch>
        </p:blipFill>
        <p:spPr bwMode="auto">
          <a:xfrm>
            <a:off x="1" y="644820"/>
            <a:ext cx="6858000" cy="5420424"/>
          </a:xfrm>
          <a:prstGeom prst="rect">
            <a:avLst/>
          </a:prstGeom>
          <a:noFill/>
        </p:spPr>
      </p:pic>
      <p:graphicFrame>
        <p:nvGraphicFramePr>
          <p:cNvPr id="116736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583251"/>
              </p:ext>
            </p:extLst>
          </p:nvPr>
        </p:nvGraphicFramePr>
        <p:xfrm>
          <a:off x="3424238" y="4907258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CorelDRAW" r:id="rId5" imgW="6965640" imgH="8459640" progId="CorelDRAW.Graphic.13">
                  <p:embed/>
                </p:oleObj>
              </mc:Choice>
              <mc:Fallback>
                <p:oleObj name="CorelDRAW" r:id="rId5" imgW="6965640" imgH="845964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238" y="4907258"/>
                        <a:ext cx="9525" cy="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37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240585"/>
              </p:ext>
            </p:extLst>
          </p:nvPr>
        </p:nvGraphicFramePr>
        <p:xfrm>
          <a:off x="3424238" y="4907258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CorelDRAW" r:id="rId7" imgW="6965640" imgH="8459640" progId="CorelDRAW.Graphic.13">
                  <p:embed/>
                </p:oleObj>
              </mc:Choice>
              <mc:Fallback>
                <p:oleObj name="CorelDRAW" r:id="rId7" imgW="6965640" imgH="845964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238" y="4907258"/>
                        <a:ext cx="9525" cy="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 descr="D:\mss\Beginner's Guide\4\octogon grams.jpg"/>
          <p:cNvPicPr>
            <a:picLocks noChangeAspect="1" noChangeArrowheads="1"/>
          </p:cNvPicPr>
          <p:nvPr/>
        </p:nvPicPr>
        <p:blipFill rotWithShape="1">
          <a:blip r:embed="rId9" cstate="print"/>
          <a:srcRect r="50000" b="53349"/>
          <a:stretch/>
        </p:blipFill>
        <p:spPr bwMode="auto">
          <a:xfrm>
            <a:off x="878026" y="6929075"/>
            <a:ext cx="2002484" cy="189880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5974833"/>
            <a:ext cx="3429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8</a:t>
            </a:r>
            <a:r>
              <a:rPr lang="en-US" sz="1800" dirty="0" smtClean="0"/>
              <a:t> points around the circle:</a:t>
            </a:r>
            <a:br>
              <a:rPr lang="en-US" sz="1800" dirty="0" smtClean="0"/>
            </a:br>
            <a:r>
              <a:rPr lang="en-US" sz="1800" dirty="0" smtClean="0"/>
              <a:t>Draw two diagonals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344853" y="3238999"/>
            <a:ext cx="1530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4</a:t>
            </a:r>
            <a:r>
              <a:rPr lang="en-US" b="1" dirty="0" smtClean="0">
                <a:solidFill>
                  <a:srgbClr val="FF0000"/>
                </a:solidFill>
              </a:rPr>
              <a:t>: Square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598" y="60045"/>
            <a:ext cx="5442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– 8 – 12 </a:t>
            </a:r>
            <a:r>
              <a:rPr lang="en-US" sz="16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equally-spaced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points around a circle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can be found by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22496" y="45604"/>
            <a:ext cx="1292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Page 41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2172" y="300798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“Almond”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14187" y="7820219"/>
            <a:ext cx="134554" cy="116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90302" y="7178943"/>
            <a:ext cx="134554" cy="116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746433" y="6870815"/>
            <a:ext cx="134554" cy="116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441157" y="7104571"/>
            <a:ext cx="134554" cy="116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90302" y="8468220"/>
            <a:ext cx="134554" cy="116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373880" y="8463323"/>
            <a:ext cx="134554" cy="116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678679" y="7840971"/>
            <a:ext cx="134554" cy="116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746433" y="8740651"/>
            <a:ext cx="134554" cy="116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4" descr="D:\mss\Beginner's Guide\4\12 points around 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78059" y="6791518"/>
            <a:ext cx="2057401" cy="20574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416858" y="5978012"/>
            <a:ext cx="1979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12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crossings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194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mss\Beginner's Guide\4\subdivide square ste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1905000"/>
            <a:ext cx="6555082" cy="6544834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12762" y="228600"/>
            <a:ext cx="5829300" cy="1524000"/>
          </a:xfrm>
        </p:spPr>
        <p:txBody>
          <a:bodyPr/>
          <a:lstStyle/>
          <a:p>
            <a:r>
              <a:rPr lang="en-US" dirty="0"/>
              <a:t>To Subdivide A Square</a:t>
            </a:r>
            <a:br>
              <a:rPr lang="en-US" dirty="0"/>
            </a:br>
            <a:r>
              <a:rPr lang="en-US" sz="3200" dirty="0"/>
              <a:t>draw its cross and diagonals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428020" y="76200"/>
            <a:ext cx="1292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Page 42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85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3" name="Picture 7" descr="D:\mss\Beginner's Guide\4\Root Rects\r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50311"/>
            <a:ext cx="6092825" cy="2743200"/>
          </a:xfrm>
          <a:prstGeom prst="rect">
            <a:avLst/>
          </a:prstGeom>
          <a:noFill/>
        </p:spPr>
      </p:pic>
      <p:graphicFrame>
        <p:nvGraphicFramePr>
          <p:cNvPr id="125952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417627"/>
              </p:ext>
            </p:extLst>
          </p:nvPr>
        </p:nvGraphicFramePr>
        <p:xfrm>
          <a:off x="101600" y="3474274"/>
          <a:ext cx="5080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" name="CorelDRAW" r:id="rId4" imgW="508320" imgH="295920" progId="CorelDRAW.Graphic.13">
                  <p:embed/>
                </p:oleObj>
              </mc:Choice>
              <mc:Fallback>
                <p:oleObj name="CorelDRAW" r:id="rId4" imgW="508320" imgH="29592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" y="3474274"/>
                        <a:ext cx="50800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3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807210"/>
              </p:ext>
            </p:extLst>
          </p:nvPr>
        </p:nvGraphicFramePr>
        <p:xfrm>
          <a:off x="6096000" y="5069711"/>
          <a:ext cx="5080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" name="CorelDRAW" r:id="rId6" imgW="508320" imgH="295920" progId="CorelDRAW.Graphic.13">
                  <p:embed/>
                </p:oleObj>
              </mc:Choice>
              <mc:Fallback>
                <p:oleObj name="CorelDRAW" r:id="rId6" imgW="508320" imgH="29592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069711"/>
                        <a:ext cx="50800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4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797154"/>
              </p:ext>
            </p:extLst>
          </p:nvPr>
        </p:nvGraphicFramePr>
        <p:xfrm>
          <a:off x="5410200" y="5069711"/>
          <a:ext cx="5080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" name="CorelDRAW" r:id="rId8" imgW="508320" imgH="295920" progId="CorelDRAW.Graphic.13">
                  <p:embed/>
                </p:oleObj>
              </mc:Choice>
              <mc:Fallback>
                <p:oleObj name="CorelDRAW" r:id="rId8" imgW="508320" imgH="29592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069711"/>
                        <a:ext cx="50800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5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190129"/>
              </p:ext>
            </p:extLst>
          </p:nvPr>
        </p:nvGraphicFramePr>
        <p:xfrm>
          <a:off x="4800600" y="5069711"/>
          <a:ext cx="5080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" name="CorelDRAW" r:id="rId10" imgW="508320" imgH="295920" progId="CorelDRAW.Graphic.13">
                  <p:embed/>
                </p:oleObj>
              </mc:Choice>
              <mc:Fallback>
                <p:oleObj name="CorelDRAW" r:id="rId10" imgW="508320" imgH="29592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069711"/>
                        <a:ext cx="508000" cy="2952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6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019808"/>
              </p:ext>
            </p:extLst>
          </p:nvPr>
        </p:nvGraphicFramePr>
        <p:xfrm>
          <a:off x="3911600" y="5079236"/>
          <a:ext cx="5080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" name="CorelDRAW" r:id="rId12" imgW="508320" imgH="295920" progId="CorelDRAW.Graphic.13">
                  <p:embed/>
                </p:oleObj>
              </mc:Choice>
              <mc:Fallback>
                <p:oleObj name="CorelDRAW" r:id="rId12" imgW="508320" imgH="29592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600" y="5079236"/>
                        <a:ext cx="508000" cy="2952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7" name="Object 10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32813"/>
              </p:ext>
            </p:extLst>
          </p:nvPr>
        </p:nvGraphicFramePr>
        <p:xfrm>
          <a:off x="2819400" y="5069711"/>
          <a:ext cx="5080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" name="CorelDRAW" r:id="rId14" imgW="508320" imgH="295920" progId="CorelDRAW.Graphic.13">
                  <p:embed/>
                </p:oleObj>
              </mc:Choice>
              <mc:Fallback>
                <p:oleObj name="CorelDRAW" r:id="rId14" imgW="508320" imgH="29592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069711"/>
                        <a:ext cx="50800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8" name="Object 10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086669"/>
              </p:ext>
            </p:extLst>
          </p:nvPr>
        </p:nvGraphicFramePr>
        <p:xfrm>
          <a:off x="457200" y="7279511"/>
          <a:ext cx="5080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" name="CorelDRAW" r:id="rId15" imgW="508320" imgH="295920" progId="CorelDRAW.Graphic.13">
                  <p:embed/>
                </p:oleObj>
              </mc:Choice>
              <mc:Fallback>
                <p:oleObj name="CorelDRAW" r:id="rId15" imgW="508320" imgH="29592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7279511"/>
                        <a:ext cx="50800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9" name="Object 10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836360"/>
              </p:ext>
            </p:extLst>
          </p:nvPr>
        </p:nvGraphicFramePr>
        <p:xfrm>
          <a:off x="457200" y="6898511"/>
          <a:ext cx="5080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" name="CorelDRAW" r:id="rId16" imgW="508320" imgH="295920" progId="CorelDRAW.Graphic.13">
                  <p:embed/>
                </p:oleObj>
              </mc:Choice>
              <mc:Fallback>
                <p:oleObj name="CorelDRAW" r:id="rId16" imgW="508320" imgH="29592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898511"/>
                        <a:ext cx="50800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0" name="Object 10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123566"/>
              </p:ext>
            </p:extLst>
          </p:nvPr>
        </p:nvGraphicFramePr>
        <p:xfrm>
          <a:off x="457200" y="6517511"/>
          <a:ext cx="5080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3" name="CorelDRAW" r:id="rId17" imgW="508320" imgH="295920" progId="CorelDRAW.Graphic.13">
                  <p:embed/>
                </p:oleObj>
              </mc:Choice>
              <mc:Fallback>
                <p:oleObj name="CorelDRAW" r:id="rId17" imgW="508320" imgH="29592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517511"/>
                        <a:ext cx="50800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1" name="Object 10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940514"/>
              </p:ext>
            </p:extLst>
          </p:nvPr>
        </p:nvGraphicFramePr>
        <p:xfrm>
          <a:off x="457200" y="6136511"/>
          <a:ext cx="5080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4" name="CorelDRAW" r:id="rId18" imgW="508320" imgH="295920" progId="CorelDRAW.Graphic.13">
                  <p:embed/>
                </p:oleObj>
              </mc:Choice>
              <mc:Fallback>
                <p:oleObj name="CorelDRAW" r:id="rId18" imgW="508320" imgH="29592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136511"/>
                        <a:ext cx="50800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2" name="Object 10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641847"/>
              </p:ext>
            </p:extLst>
          </p:nvPr>
        </p:nvGraphicFramePr>
        <p:xfrm>
          <a:off x="508000" y="5745986"/>
          <a:ext cx="5080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5" name="CorelDRAW" r:id="rId20" imgW="508320" imgH="295920" progId="CorelDRAW.Graphic.13">
                  <p:embed/>
                </p:oleObj>
              </mc:Choice>
              <mc:Fallback>
                <p:oleObj name="CorelDRAW" r:id="rId20" imgW="508320" imgH="29592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5745986"/>
                        <a:ext cx="50800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1127125" y="5644386"/>
            <a:ext cx="58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 1</a:t>
            </a:r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1050925" y="6025386"/>
            <a:ext cx="142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 1.414…</a:t>
            </a:r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1066800" y="6441311"/>
            <a:ext cx="142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 1.732…</a:t>
            </a: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auto">
          <a:xfrm>
            <a:off x="1066800" y="6822311"/>
            <a:ext cx="58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 2</a:t>
            </a:r>
          </a:p>
        </p:txBody>
      </p:sp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1066800" y="7203311"/>
            <a:ext cx="142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 2.236…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127432"/>
              </p:ext>
            </p:extLst>
          </p:nvPr>
        </p:nvGraphicFramePr>
        <p:xfrm>
          <a:off x="1371600" y="3317111"/>
          <a:ext cx="5080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" name="CorelDRAW" r:id="rId21" imgW="507660" imgH="296645" progId="CorelDRAW.Graphic.13">
                  <p:embed/>
                </p:oleObj>
              </mc:Choice>
              <mc:Fallback>
                <p:oleObj name="CorelDRAW" r:id="rId21" imgW="507660" imgH="296645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317111"/>
                        <a:ext cx="508000" cy="2952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182291"/>
              </p:ext>
            </p:extLst>
          </p:nvPr>
        </p:nvGraphicFramePr>
        <p:xfrm>
          <a:off x="2286000" y="3164711"/>
          <a:ext cx="5080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" name="CorelDRAW" r:id="rId22" imgW="507660" imgH="296645" progId="CorelDRAW.Graphic.13">
                  <p:embed/>
                </p:oleObj>
              </mc:Choice>
              <mc:Fallback>
                <p:oleObj name="CorelDRAW" r:id="rId22" imgW="507660" imgH="296645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164711"/>
                        <a:ext cx="508000" cy="2952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286000" y="7279511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&lt; 2.25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0" y="6514534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&lt; 1.75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0" y="6060311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&lt; 1.5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4"/>
          <p:cNvSpPr txBox="1">
            <a:spLocks noChangeArrowheads="1"/>
          </p:cNvSpPr>
          <p:nvPr/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Square-Root Rectangle Symmetry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486400" y="1535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Page 57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51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 descr="D:\mss\Beginner's Guide\4\Root Rects\mixed rect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90488"/>
            <a:ext cx="6602413" cy="896143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729141" y="1447800"/>
            <a:ext cx="99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Sqrt</a:t>
            </a:r>
            <a:r>
              <a:rPr lang="en-US" b="1" dirty="0" smtClean="0">
                <a:solidFill>
                  <a:srgbClr val="0070C0"/>
                </a:solidFill>
              </a:rPr>
              <a:t> 4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976735"/>
            <a:ext cx="99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Sqrt</a:t>
            </a:r>
            <a:r>
              <a:rPr lang="en-US" b="1" dirty="0" smtClean="0">
                <a:solidFill>
                  <a:srgbClr val="0070C0"/>
                </a:solidFill>
              </a:rPr>
              <a:t> 5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8941" y="1981200"/>
            <a:ext cx="99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Sqrt</a:t>
            </a:r>
            <a:r>
              <a:rPr lang="en-US" b="1" dirty="0" smtClean="0">
                <a:solidFill>
                  <a:srgbClr val="0070C0"/>
                </a:solidFill>
              </a:rPr>
              <a:t> 2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4191000"/>
            <a:ext cx="99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Sqrt</a:t>
            </a:r>
            <a:r>
              <a:rPr lang="en-US" b="1" dirty="0" smtClean="0">
                <a:solidFill>
                  <a:srgbClr val="0070C0"/>
                </a:solidFill>
              </a:rPr>
              <a:t> 2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6341" y="4034135"/>
            <a:ext cx="99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Sqrt</a:t>
            </a:r>
            <a:r>
              <a:rPr lang="en-US" b="1" dirty="0" smtClean="0">
                <a:solidFill>
                  <a:srgbClr val="0070C0"/>
                </a:solidFill>
              </a:rPr>
              <a:t> 5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6548735"/>
            <a:ext cx="99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Sqrt</a:t>
            </a:r>
            <a:r>
              <a:rPr lang="en-US" b="1" dirty="0" smtClean="0">
                <a:solidFill>
                  <a:srgbClr val="0070C0"/>
                </a:solidFill>
              </a:rPr>
              <a:t> 2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6741" y="6243935"/>
            <a:ext cx="99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Sqrt</a:t>
            </a:r>
            <a:r>
              <a:rPr lang="en-US" b="1" dirty="0" smtClean="0">
                <a:solidFill>
                  <a:srgbClr val="0070C0"/>
                </a:solidFill>
              </a:rPr>
              <a:t> 3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2341" y="6167735"/>
            <a:ext cx="99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Sqrt</a:t>
            </a:r>
            <a:r>
              <a:rPr lang="en-US" b="1" dirty="0" smtClean="0">
                <a:solidFill>
                  <a:srgbClr val="0070C0"/>
                </a:solidFill>
              </a:rPr>
              <a:t> 2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1535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Page 60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1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6400" y="1535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Page 59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52" y="997352"/>
            <a:ext cx="6858000" cy="673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8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168" y="123462"/>
            <a:ext cx="3357430" cy="3534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7" y="2514600"/>
            <a:ext cx="1621059" cy="25759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189858"/>
            <a:ext cx="3954142" cy="39541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8" t="10800" r="11040" b="9495"/>
          <a:stretch/>
        </p:blipFill>
        <p:spPr>
          <a:xfrm>
            <a:off x="457200" y="3357694"/>
            <a:ext cx="1676400" cy="1076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24400"/>
            <a:ext cx="3354729" cy="251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0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Text Box 1027"/>
          <p:cNvSpPr txBox="1">
            <a:spLocks noChangeArrowheads="1"/>
          </p:cNvSpPr>
          <p:nvPr/>
        </p:nvSpPr>
        <p:spPr bwMode="auto">
          <a:xfrm>
            <a:off x="0" y="4876800"/>
            <a:ext cx="6858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 </a:t>
            </a:r>
            <a:r>
              <a:rPr lang="en-US" i="1" dirty="0"/>
              <a:t>practical</a:t>
            </a:r>
            <a:r>
              <a:rPr lang="en-US" dirty="0"/>
              <a:t> symbol of</a:t>
            </a:r>
            <a:r>
              <a:rPr lang="en-US" dirty="0" smtClean="0"/>
              <a:t>: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	* Unity, Wholeness, Completeness</a:t>
            </a:r>
          </a:p>
          <a:p>
            <a:pPr>
              <a:spcBef>
                <a:spcPct val="50000"/>
              </a:spcBef>
            </a:pPr>
            <a:r>
              <a:rPr lang="en-US" dirty="0"/>
              <a:t>	</a:t>
            </a:r>
            <a:r>
              <a:rPr lang="en-US" dirty="0" smtClean="0"/>
              <a:t>* Equality in all directions from the center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	* </a:t>
            </a:r>
            <a:r>
              <a:rPr lang="en-US" dirty="0" smtClean="0"/>
              <a:t>Repeating Cycles </a:t>
            </a:r>
          </a:p>
          <a:p>
            <a:pPr>
              <a:spcBef>
                <a:spcPct val="50000"/>
              </a:spcBef>
            </a:pPr>
            <a:r>
              <a:rPr lang="en-US" dirty="0"/>
              <a:t>	* </a:t>
            </a:r>
            <a:r>
              <a:rPr lang="en-US" dirty="0" smtClean="0"/>
              <a:t>Containing most inside</a:t>
            </a:r>
            <a:r>
              <a:rPr lang="en-US" dirty="0"/>
              <a:t> </a:t>
            </a:r>
            <a:r>
              <a:rPr lang="en-US" dirty="0" smtClean="0"/>
              <a:t>with the </a:t>
            </a:r>
            <a:r>
              <a:rPr lang="en-US" dirty="0"/>
              <a:t>least </a:t>
            </a:r>
            <a:r>
              <a:rPr lang="en-US" dirty="0" smtClean="0"/>
              <a:t>around</a:t>
            </a:r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 algn="ctr">
              <a:spcBef>
                <a:spcPct val="50000"/>
              </a:spcBef>
            </a:pPr>
            <a:r>
              <a:rPr lang="en-US" sz="2000" dirty="0" smtClean="0"/>
              <a:t>(Read Chapter 1 in </a:t>
            </a:r>
            <a:r>
              <a:rPr lang="en-US" sz="2000" b="1" dirty="0" smtClean="0"/>
              <a:t>ABGTCTU</a:t>
            </a:r>
            <a:r>
              <a:rPr lang="en-US" sz="2000" dirty="0" smtClean="0"/>
              <a:t> to find out why!)</a:t>
            </a:r>
            <a:endParaRPr lang="en-US" dirty="0"/>
          </a:p>
        </p:txBody>
      </p:sp>
      <p:pic>
        <p:nvPicPr>
          <p:cNvPr id="157701" name="Picture 1029" descr="D:\mss\Beginner's Guide\2\cir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04800"/>
            <a:ext cx="4267200" cy="4267200"/>
          </a:xfrm>
          <a:prstGeom prst="rect">
            <a:avLst/>
          </a:prstGeom>
          <a:noFill/>
        </p:spPr>
      </p:pic>
      <p:sp>
        <p:nvSpPr>
          <p:cNvPr id="157700" name="Rectangle 1028"/>
          <p:cNvSpPr>
            <a:spLocks noChangeArrowheads="1"/>
          </p:cNvSpPr>
          <p:nvPr/>
        </p:nvSpPr>
        <p:spPr bwMode="auto">
          <a:xfrm>
            <a:off x="631666" y="406400"/>
            <a:ext cx="4924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/>
              <a:t>1</a:t>
            </a:r>
            <a:endParaRPr lang="en-US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0"/>
            <a:ext cx="1447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Page 12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1505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34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755"/>
            <a:ext cx="5410200" cy="66649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5977293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The third brings the opposites to a new level they couldn’t achieve by themselves.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D:\mss\Beginner's Guide\4\0123 Dimensions.jpg"/>
          <p:cNvPicPr>
            <a:picLocks noChangeAspect="1" noChangeArrowheads="1"/>
          </p:cNvPicPr>
          <p:nvPr/>
        </p:nvPicPr>
        <p:blipFill rotWithShape="1">
          <a:blip r:embed="rId3" cstate="print"/>
          <a:srcRect l="57619" t="77982" r="13739"/>
          <a:stretch/>
        </p:blipFill>
        <p:spPr bwMode="auto">
          <a:xfrm>
            <a:off x="228600" y="7315200"/>
            <a:ext cx="2255132" cy="1295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05200" y="6992034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4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563873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Structure appears.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7638365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Structure is clothed in matter, it materializes in 3 dimensions.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19400" y="3505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Cooperation or conflict?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129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68" y="1901952"/>
            <a:ext cx="5312664" cy="5340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81534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Be accurate!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50218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ss\Beginner's Guide\1\PEpperoni.jpg"/>
          <p:cNvPicPr>
            <a:picLocks noChangeAspect="1" noChangeArrowheads="1"/>
          </p:cNvPicPr>
          <p:nvPr/>
        </p:nvPicPr>
        <p:blipFill>
          <a:blip r:embed="rId2" cstate="print"/>
          <a:srcRect l="2380" t="6909" r="3572" b="2992"/>
          <a:stretch>
            <a:fillRect/>
          </a:stretch>
        </p:blipFill>
        <p:spPr bwMode="auto">
          <a:xfrm>
            <a:off x="171621" y="1730829"/>
            <a:ext cx="3070618" cy="2681644"/>
          </a:xfrm>
          <a:prstGeom prst="rect">
            <a:avLst/>
          </a:prstGeom>
          <a:noFill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04800" y="-18871"/>
            <a:ext cx="63208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</a:rPr>
              <a:t>Circle: The shape with</a:t>
            </a:r>
            <a:br>
              <a:rPr lang="en-US" sz="2400" b="1" dirty="0" smtClean="0">
                <a:latin typeface="Arial" pitchFamily="34" charset="0"/>
              </a:rPr>
            </a:br>
            <a:r>
              <a:rPr lang="en-US" sz="2400" b="1" dirty="0" smtClean="0">
                <a:latin typeface="Arial" pitchFamily="34" charset="0"/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</a:rPr>
              <a:t>Most </a:t>
            </a: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</a:rPr>
              <a:t>Inside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</a:rPr>
              <a:t>with the 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</a:rPr>
              <a:t>Least </a:t>
            </a:r>
            <a:r>
              <a:rPr lang="en-US" sz="2400" b="1" i="1" dirty="0">
                <a:solidFill>
                  <a:srgbClr val="0000FF"/>
                </a:solidFill>
                <a:latin typeface="Arial" pitchFamily="34" charset="0"/>
              </a:rPr>
              <a:t>Around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4800" y="844783"/>
            <a:ext cx="6477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Arial" pitchFamily="34" charset="0"/>
              </a:rPr>
              <a:t>Of all shapes </a:t>
            </a:r>
            <a:r>
              <a:rPr lang="en-US" sz="2400" i="1" dirty="0">
                <a:latin typeface="Arial" pitchFamily="34" charset="0"/>
              </a:rPr>
              <a:t>with the same length of crust</a:t>
            </a:r>
            <a:r>
              <a:rPr lang="en-US" sz="2400" dirty="0">
                <a:latin typeface="Arial" pitchFamily="34" charset="0"/>
              </a:rPr>
              <a:t>, </a:t>
            </a:r>
            <a:r>
              <a:rPr lang="en-US" sz="2400" b="1" i="1" dirty="0">
                <a:latin typeface="Arial" pitchFamily="34" charset="0"/>
              </a:rPr>
              <a:t>round</a:t>
            </a:r>
            <a:r>
              <a:rPr lang="en-US" sz="2400" dirty="0">
                <a:latin typeface="Arial" pitchFamily="34" charset="0"/>
              </a:rPr>
              <a:t> pizzas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hold the most toppings</a:t>
            </a:r>
            <a:r>
              <a:rPr lang="en-US" sz="2400" dirty="0">
                <a:latin typeface="Arial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42239" y="2123926"/>
            <a:ext cx="350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 if you like toppings, </a:t>
            </a:r>
            <a:r>
              <a:rPr lang="en-US" b="1" dirty="0" smtClean="0"/>
              <a:t>get the round pizza</a:t>
            </a:r>
            <a:br>
              <a:rPr lang="en-US" b="1" dirty="0" smtClean="0"/>
            </a:br>
            <a:r>
              <a:rPr lang="en-US" dirty="0" smtClean="0"/>
              <a:t>and not the square, rectangle or triangle</a:t>
            </a:r>
            <a:br>
              <a:rPr lang="en-US" dirty="0" smtClean="0"/>
            </a:br>
            <a:r>
              <a:rPr lang="en-US" dirty="0" smtClean="0"/>
              <a:t>with the same perimeter</a:t>
            </a:r>
            <a:endParaRPr lang="en-US" dirty="0"/>
          </a:p>
        </p:txBody>
      </p:sp>
      <p:sp>
        <p:nvSpPr>
          <p:cNvPr id="6" name="Text Box 1030"/>
          <p:cNvSpPr txBox="1">
            <a:spLocks noChangeArrowheads="1"/>
          </p:cNvSpPr>
          <p:nvPr/>
        </p:nvSpPr>
        <p:spPr bwMode="auto">
          <a:xfrm>
            <a:off x="1087438" y="4662844"/>
            <a:ext cx="43749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itchFamily="34" charset="0"/>
              </a:rPr>
              <a:t>Cylinders – Extruded Circles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514486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Arial" pitchFamily="34" charset="0"/>
                <a:cs typeface="Arial" pitchFamily="34" charset="0"/>
              </a:rPr>
              <a:t>They hold </a:t>
            </a:r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most inside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using the </a:t>
            </a:r>
            <a:r>
              <a:rPr lang="en-US" sz="1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same amount of material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026" descr="D:\mss\Beginner's Guide\1\soupc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814" y="5810071"/>
            <a:ext cx="1104351" cy="1884759"/>
          </a:xfrm>
          <a:prstGeom prst="rect">
            <a:avLst/>
          </a:prstGeom>
          <a:noFill/>
        </p:spPr>
      </p:pic>
      <p:pic>
        <p:nvPicPr>
          <p:cNvPr id="9" name="Picture 1027" descr="D:\mss\Beginner's Guide\1\glaswatr.jpg"/>
          <p:cNvPicPr>
            <a:picLocks noChangeAspect="1" noChangeArrowheads="1"/>
          </p:cNvPicPr>
          <p:nvPr/>
        </p:nvPicPr>
        <p:blipFill>
          <a:blip r:embed="rId4" cstate="print"/>
          <a:srcRect l="18402" t="10638" r="18402" b="10638"/>
          <a:stretch>
            <a:fillRect/>
          </a:stretch>
        </p:blipFill>
        <p:spPr bwMode="auto">
          <a:xfrm>
            <a:off x="1905000" y="5810071"/>
            <a:ext cx="939925" cy="1973107"/>
          </a:xfrm>
          <a:prstGeom prst="rect">
            <a:avLst/>
          </a:prstGeom>
          <a:noFill/>
        </p:spPr>
      </p:pic>
      <p:pic>
        <p:nvPicPr>
          <p:cNvPr id="10" name="Picture 1028" descr="D:\mss\Beginner's Guide\1\buck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29786" y="5968049"/>
            <a:ext cx="1591771" cy="1752600"/>
          </a:xfrm>
          <a:prstGeom prst="rect">
            <a:avLst/>
          </a:prstGeom>
          <a:noFill/>
        </p:spPr>
      </p:pic>
      <p:pic>
        <p:nvPicPr>
          <p:cNvPr id="11" name="Picture 1029" descr="D:\mss\Beginner's Guide\1\cheese whee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00644" y="5920324"/>
            <a:ext cx="1723911" cy="1752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09645" y="7867471"/>
            <a:ext cx="6286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Using the same metal, any other shape of can </a:t>
            </a:r>
            <a:r>
              <a:rPr lang="en-US" sz="2000" dirty="0" smtClean="0"/>
              <a:t>(except sphere) </a:t>
            </a:r>
            <a:r>
              <a:rPr lang="en-US" dirty="0" smtClean="0"/>
              <a:t>would hold </a:t>
            </a:r>
            <a:r>
              <a:rPr lang="en-US" i="1" dirty="0" smtClean="0"/>
              <a:t>less</a:t>
            </a:r>
            <a:r>
              <a:rPr lang="en-US" dirty="0" smtClean="0"/>
              <a:t> soup</a:t>
            </a:r>
            <a:br>
              <a:rPr lang="en-US" dirty="0" smtClean="0"/>
            </a:br>
            <a:r>
              <a:rPr lang="en-US" dirty="0" smtClean="0"/>
              <a:t>(or water, sand or cheese).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57800" y="0"/>
            <a:ext cx="1447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Page 13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0589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91554" y="43543"/>
            <a:ext cx="5829300" cy="12954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2 --Polarity</a:t>
            </a:r>
            <a:r>
              <a:rPr lang="en-US" sz="2800" dirty="0"/>
              <a:t>:</a:t>
            </a:r>
            <a:br>
              <a:rPr lang="en-US" sz="2800" dirty="0"/>
            </a:br>
            <a:r>
              <a:rPr lang="en-US" sz="2800" b="1" dirty="0">
                <a:solidFill>
                  <a:srgbClr val="FF0000"/>
                </a:solidFill>
              </a:rPr>
              <a:t>Opposites</a:t>
            </a:r>
            <a:r>
              <a:rPr lang="en-US" sz="2800" dirty="0"/>
              <a:t> and </a:t>
            </a:r>
            <a:r>
              <a:rPr lang="en-US" sz="2800" b="1" dirty="0" smtClean="0">
                <a:solidFill>
                  <a:srgbClr val="00B0F0"/>
                </a:solidFill>
              </a:rPr>
              <a:t>Complements</a:t>
            </a:r>
            <a:r>
              <a:rPr lang="en-US" sz="2800" dirty="0" smtClean="0">
                <a:solidFill>
                  <a:srgbClr val="00B050"/>
                </a:solidFill>
              </a:rPr>
              <a:t/>
            </a:r>
            <a:br>
              <a:rPr lang="en-US" sz="2800" dirty="0" smtClean="0">
                <a:solidFill>
                  <a:srgbClr val="00B05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C</a:t>
            </a:r>
            <a:r>
              <a:rPr lang="en-US" sz="2800" b="1" dirty="0" smtClean="0">
                <a:solidFill>
                  <a:srgbClr val="FF0000"/>
                </a:solidFill>
              </a:rPr>
              <a:t>onflict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and </a:t>
            </a:r>
            <a:r>
              <a:rPr lang="en-US" sz="2800" b="1" dirty="0">
                <a:solidFill>
                  <a:srgbClr val="00B0F0"/>
                </a:solidFill>
              </a:rPr>
              <a:t>C</a:t>
            </a:r>
            <a:r>
              <a:rPr lang="en-US" sz="2800" b="1" dirty="0" smtClean="0">
                <a:solidFill>
                  <a:srgbClr val="00B0F0"/>
                </a:solidFill>
              </a:rPr>
              <a:t>ooperation</a:t>
            </a:r>
            <a:r>
              <a:rPr lang="en-US" sz="2800" dirty="0" smtClean="0">
                <a:solidFill>
                  <a:srgbClr val="00B050"/>
                </a:solidFill>
              </a:rPr>
              <a:t>.</a:t>
            </a:r>
            <a:endParaRPr lang="en-US" sz="2000" dirty="0"/>
          </a:p>
        </p:txBody>
      </p:sp>
      <p:pic>
        <p:nvPicPr>
          <p:cNvPr id="3091" name="Picture 19" descr="D:\mss\Beginner's Guide\2\animated yinya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7072" y="1334344"/>
            <a:ext cx="3128528" cy="2819400"/>
          </a:xfrm>
          <a:prstGeom prst="rect">
            <a:avLst/>
          </a:prstGeom>
          <a:noFill/>
        </p:spPr>
      </p:pic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6" b="12245"/>
          <a:stretch/>
        </p:blipFill>
        <p:spPr>
          <a:xfrm>
            <a:off x="3988742" y="6241143"/>
            <a:ext cx="2625213" cy="258354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1" t="12953" r="11866" b="22631"/>
          <a:stretch/>
        </p:blipFill>
        <p:spPr>
          <a:xfrm>
            <a:off x="3845936" y="4218857"/>
            <a:ext cx="2823728" cy="19680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6241143"/>
            <a:ext cx="3875315" cy="25835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43" y="3621219"/>
            <a:ext cx="3331029" cy="24950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4704"/>
            <a:ext cx="816428" cy="6123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4343"/>
            <a:ext cx="3299896" cy="22101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7072" y="3761601"/>
            <a:ext cx="3092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Everything contains a bit of its own opposite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Page 15-16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40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18" y="1059597"/>
            <a:ext cx="4505325" cy="70580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00200" y="228600"/>
            <a:ext cx="3429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Translate these </a:t>
            </a:r>
            <a:r>
              <a:rPr lang="en-US" b="1" dirty="0"/>
              <a:t>Binary numbers</a:t>
            </a:r>
            <a:r>
              <a:rPr lang="en-US" dirty="0"/>
              <a:t> into Base 10:</a:t>
            </a:r>
          </a:p>
        </p:txBody>
      </p:sp>
      <p:sp>
        <p:nvSpPr>
          <p:cNvPr id="3" name="Rectangle 2"/>
          <p:cNvSpPr/>
          <p:nvPr/>
        </p:nvSpPr>
        <p:spPr>
          <a:xfrm>
            <a:off x="4739435" y="297180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6" name="Rectangle 5"/>
          <p:cNvSpPr/>
          <p:nvPr/>
        </p:nvSpPr>
        <p:spPr>
          <a:xfrm>
            <a:off x="4739435" y="365760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20</a:t>
            </a:r>
          </a:p>
        </p:txBody>
      </p:sp>
      <p:sp>
        <p:nvSpPr>
          <p:cNvPr id="7" name="Rectangle 6"/>
          <p:cNvSpPr/>
          <p:nvPr/>
        </p:nvSpPr>
        <p:spPr>
          <a:xfrm>
            <a:off x="4739435" y="426496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40</a:t>
            </a:r>
          </a:p>
        </p:txBody>
      </p:sp>
      <p:sp>
        <p:nvSpPr>
          <p:cNvPr id="8" name="Rectangle 7"/>
          <p:cNvSpPr/>
          <p:nvPr/>
        </p:nvSpPr>
        <p:spPr>
          <a:xfrm>
            <a:off x="4739434" y="481259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51</a:t>
            </a:r>
          </a:p>
        </p:txBody>
      </p:sp>
      <p:sp>
        <p:nvSpPr>
          <p:cNvPr id="9" name="Rectangle 8"/>
          <p:cNvSpPr/>
          <p:nvPr/>
        </p:nvSpPr>
        <p:spPr>
          <a:xfrm>
            <a:off x="4739435" y="541020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38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83314" y="6019800"/>
            <a:ext cx="703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119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07882" y="662940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85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28345" y="7162800"/>
            <a:ext cx="723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198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51620" y="3025807"/>
            <a:ext cx="1486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Sliding the digits to the </a:t>
            </a:r>
            <a:r>
              <a:rPr lang="en-US" sz="1800" i="1" dirty="0" smtClean="0"/>
              <a:t>left</a:t>
            </a:r>
            <a:r>
              <a:rPr lang="en-US" sz="1800" dirty="0" smtClean="0"/>
              <a:t> and adding a </a:t>
            </a:r>
            <a:r>
              <a:rPr lang="en-US" sz="1800" b="1" dirty="0" smtClean="0">
                <a:solidFill>
                  <a:srgbClr val="FF0000"/>
                </a:solidFill>
              </a:rPr>
              <a:t>0</a:t>
            </a:r>
            <a:r>
              <a:rPr lang="en-US" sz="1800" dirty="0" smtClean="0"/>
              <a:t> will </a:t>
            </a:r>
            <a:r>
              <a:rPr lang="en-US" sz="1800" i="1" dirty="0" smtClean="0"/>
              <a:t>double</a:t>
            </a:r>
            <a:r>
              <a:rPr lang="en-US" sz="1800" dirty="0" smtClean="0"/>
              <a:t> its value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5257800" y="0"/>
            <a:ext cx="1447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Page 23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86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20"/>
          <a:stretch/>
        </p:blipFill>
        <p:spPr>
          <a:xfrm>
            <a:off x="347662" y="476250"/>
            <a:ext cx="6162675" cy="60518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9600" y="1600200"/>
            <a:ext cx="144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1    1      0     0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0158" y="259080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1     1     0     0     0      0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3800" y="5422135"/>
            <a:ext cx="2972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1     1     1     0     0     0     0     1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4419598"/>
            <a:ext cx="2972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1     1    0      0     0      0     0    0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55456" y="3452745"/>
            <a:ext cx="2643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1     1     0     0      0     0     0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0"/>
            <a:ext cx="1447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Page 24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20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4" y="68580"/>
            <a:ext cx="6428232" cy="90068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381000"/>
            <a:ext cx="926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Page 28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913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"/>
            <a:ext cx="6400800" cy="8961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0" y="76200"/>
            <a:ext cx="926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Page 29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9474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D:\mss\Beginner's Guide\6\construct hex two wa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609600"/>
            <a:ext cx="6429375" cy="7924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19600" y="76200"/>
            <a:ext cx="926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Page 31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81400" y="609600"/>
            <a:ext cx="2438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313" y="1295715"/>
            <a:ext cx="3265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1: “Walk” the radius around the circle (in both directions).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3686" y="777240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2: Draw a circle and diameter. Turn the compass around and make an arc from each end.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0700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379</Words>
  <Application>Microsoft Office PowerPoint</Application>
  <PresentationFormat>On-screen Show (4:3)</PresentationFormat>
  <Paragraphs>92</Paragraphs>
  <Slides>22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Office Theme</vt:lpstr>
      <vt:lpstr>CorelDRAW</vt:lpstr>
      <vt:lpstr>PowerPoint Presentation</vt:lpstr>
      <vt:lpstr>PowerPoint Presentation</vt:lpstr>
      <vt:lpstr>PowerPoint Presentation</vt:lpstr>
      <vt:lpstr>2 --Polarity: Opposites and Complements Conflict and Cooperation.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 Subdivide A Square draw its cross and diagonals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</dc:creator>
  <cp:lastModifiedBy>Michael</cp:lastModifiedBy>
  <cp:revision>23</cp:revision>
  <dcterms:created xsi:type="dcterms:W3CDTF">2016-02-18T03:50:58Z</dcterms:created>
  <dcterms:modified xsi:type="dcterms:W3CDTF">2022-01-16T02:01:56Z</dcterms:modified>
</cp:coreProperties>
</file>